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2.bin" ContentType="application/vnd.openxmlformats-officedocument.oleObject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7" r:id="rId2"/>
    <p:sldId id="321" r:id="rId3"/>
    <p:sldId id="320" r:id="rId4"/>
    <p:sldId id="318" r:id="rId5"/>
    <p:sldId id="316" r:id="rId6"/>
    <p:sldId id="31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2576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Relationship Id="rId2" Type="http://schemas.openxmlformats.org/officeDocument/2006/relationships/image" Target="../media/image5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5/15/13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5/15/13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Update on DVCS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what can we do if 1 fb</a:t>
            </a:r>
            <a:r>
              <a:rPr lang="en-US" b="1" i="1" baseline="30000" dirty="0" smtClean="0">
                <a:solidFill>
                  <a:srgbClr val="FF0000"/>
                </a:solidFill>
              </a:rPr>
              <a:t>-1 </a:t>
            </a:r>
            <a:r>
              <a:rPr lang="en-US" b="1" i="1" dirty="0" smtClean="0">
                <a:solidFill>
                  <a:srgbClr val="FF0000"/>
                </a:solidFill>
              </a:rPr>
              <a:t>?</a:t>
            </a:r>
            <a:br>
              <a:rPr lang="en-US" b="1" i="1" dirty="0" smtClean="0">
                <a:solidFill>
                  <a:srgbClr val="FF0000"/>
                </a:solidFill>
              </a:rPr>
            </a:br>
            <a:r>
              <a:rPr lang="en-US" sz="3111" b="1" i="1" dirty="0" smtClean="0">
                <a:solidFill>
                  <a:srgbClr val="000090"/>
                </a:solidFill>
              </a:rPr>
              <a:t>(follows from T.F. meet. 2 May 1013)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 May</a:t>
            </a:r>
            <a:r>
              <a:rPr lang="en-US" sz="1800" dirty="0" smtClean="0"/>
              <a:t> 16th, </a:t>
            </a:r>
            <a:r>
              <a:rPr lang="en-US" sz="1800" dirty="0" smtClean="0"/>
              <a:t>2013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501" y="723900"/>
            <a:ext cx="8788400" cy="518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us consider an </a:t>
            </a:r>
            <a:r>
              <a:rPr lang="en-US" dirty="0" err="1" smtClean="0"/>
              <a:t>eRHIC</a:t>
            </a:r>
            <a:r>
              <a:rPr lang="en-US" dirty="0" smtClean="0"/>
              <a:t> with 5x100 GeV</a:t>
            </a:r>
            <a:r>
              <a:rPr lang="en-US" baseline="30000" dirty="0" smtClean="0"/>
              <a:t>2</a:t>
            </a:r>
            <a:r>
              <a:rPr lang="en-US" dirty="0" smtClean="0"/>
              <a:t> and 1fb</a:t>
            </a:r>
            <a:r>
              <a:rPr lang="en-US" baseline="30000" dirty="0" smtClean="0"/>
              <a:t>-1</a:t>
            </a:r>
            <a:r>
              <a:rPr lang="en-US" dirty="0" smtClean="0"/>
              <a:t> and lets see what changes for the error bands shown in the white paper</a:t>
            </a:r>
          </a:p>
          <a:p>
            <a:endParaRPr lang="en-US" dirty="0" smtClean="0"/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Statistical errors rescaled them from 10 fb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 to 1 fb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5% systematic uncertainty and added in </a:t>
            </a:r>
            <a:r>
              <a:rPr lang="en-US" b="1" dirty="0" err="1" smtClean="0">
                <a:solidFill>
                  <a:srgbClr val="000090"/>
                </a:solidFill>
              </a:rPr>
              <a:t>quadrature</a:t>
            </a:r>
            <a:r>
              <a:rPr lang="en-US" b="1" dirty="0" smtClean="0">
                <a:solidFill>
                  <a:srgbClr val="000090"/>
                </a:solidFill>
              </a:rPr>
              <a:t> to the rescaled statistical uncertainty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ROOT used to do an exponential fit: A*</a:t>
            </a:r>
            <a:r>
              <a:rPr lang="en-US" b="1" dirty="0" err="1" smtClean="0">
                <a:solidFill>
                  <a:srgbClr val="000090"/>
                </a:solidFill>
              </a:rPr>
              <a:t>exp(B</a:t>
            </a:r>
            <a:r>
              <a:rPr lang="en-US" b="1" dirty="0" smtClean="0">
                <a:solidFill>
                  <a:srgbClr val="000090"/>
                </a:solidFill>
              </a:rPr>
              <a:t>*</a:t>
            </a:r>
            <a:r>
              <a:rPr lang="en-US" b="1" dirty="0" err="1" smtClean="0">
                <a:solidFill>
                  <a:srgbClr val="000090"/>
                </a:solidFill>
              </a:rPr>
              <a:t>t</a:t>
            </a:r>
            <a:r>
              <a:rPr lang="en-US" b="1" dirty="0" smtClean="0">
                <a:solidFill>
                  <a:srgbClr val="000090"/>
                </a:solidFill>
              </a:rPr>
              <a:t>) and calculate the values and errors of the normalization A and the slope B plus the correlation coefficient </a:t>
            </a:r>
            <a:r>
              <a:rPr lang="en-US" b="1" dirty="0" err="1" smtClean="0">
                <a:solidFill>
                  <a:srgbClr val="000090"/>
                </a:solidFill>
              </a:rPr>
              <a:t>c</a:t>
            </a:r>
            <a:r>
              <a:rPr lang="en-US" b="1" dirty="0" smtClean="0">
                <a:solidFill>
                  <a:srgbClr val="000090"/>
                </a:solidFill>
              </a:rPr>
              <a:t>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fitted values (A, </a:t>
            </a:r>
            <a:r>
              <a:rPr lang="en-US" b="1" dirty="0" err="1" smtClean="0">
                <a:solidFill>
                  <a:srgbClr val="000090"/>
                </a:solidFill>
              </a:rPr>
              <a:t>dA</a:t>
            </a:r>
            <a:r>
              <a:rPr lang="en-US" b="1" dirty="0" smtClean="0">
                <a:solidFill>
                  <a:srgbClr val="000090"/>
                </a:solidFill>
              </a:rPr>
              <a:t>, B, dB, </a:t>
            </a:r>
            <a:r>
              <a:rPr lang="en-US" b="1" dirty="0" err="1" smtClean="0">
                <a:solidFill>
                  <a:srgbClr val="000090"/>
                </a:solidFill>
              </a:rPr>
              <a:t>c</a:t>
            </a:r>
            <a:r>
              <a:rPr lang="en-US" b="1" dirty="0" smtClean="0">
                <a:solidFill>
                  <a:srgbClr val="000090"/>
                </a:solidFill>
              </a:rPr>
              <a:t>) are used as an input to the  Markus’ GNU-plot code which computes errors using method of eigenvector distributions.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output of the GNU-plot code is used as input to a Markus' FORTRAN code which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computes the error bands for the cross section and the </a:t>
            </a:r>
            <a:r>
              <a:rPr lang="en-US" b="1" dirty="0" err="1" smtClean="0">
                <a:solidFill>
                  <a:srgbClr val="000090"/>
                </a:solidFill>
              </a:rPr>
              <a:t>partonic</a:t>
            </a:r>
            <a:r>
              <a:rPr lang="en-US" b="1" dirty="0" smtClean="0">
                <a:solidFill>
                  <a:srgbClr val="000090"/>
                </a:solidFill>
              </a:rPr>
              <a:t> distribution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using the Fourier Bessel function integral and gives tables in text format. </a:t>
            </a:r>
            <a:r>
              <a:rPr lang="en-US" b="1" u="sng" dirty="0" smtClean="0">
                <a:solidFill>
                  <a:srgbClr val="000090"/>
                </a:solidFill>
              </a:rPr>
              <a:t>This code, in calculating the error bars, considers the |</a:t>
            </a:r>
            <a:r>
              <a:rPr lang="en-US" b="1" u="sng" dirty="0" err="1" smtClean="0">
                <a:solidFill>
                  <a:srgbClr val="000090"/>
                </a:solidFill>
              </a:rPr>
              <a:t>t</a:t>
            </a:r>
            <a:r>
              <a:rPr lang="en-US" b="1" u="sng" dirty="0" smtClean="0">
                <a:solidFill>
                  <a:srgbClr val="000090"/>
                </a:solidFill>
              </a:rPr>
              <a:t>| range achievable experimentally and extrapolates beyond.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text output from the Bessel code can be plotted using ROOT (my thanks to Tom for the useful PYTON example-script which easily does it).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87700" y="-38100"/>
            <a:ext cx="25947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</a:rPr>
              <a:t>the procedure</a:t>
            </a:r>
            <a:endParaRPr lang="en-US" sz="32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23847" y="0"/>
            <a:ext cx="2964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Results as of May 2</a:t>
            </a:r>
            <a:r>
              <a:rPr lang="en-US" sz="2400" b="1" baseline="30000" dirty="0" smtClean="0">
                <a:solidFill>
                  <a:srgbClr val="000090"/>
                </a:solidFill>
              </a:rPr>
              <a:t>nd 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endParaRPr lang="en-US" sz="2400" b="1" dirty="0">
              <a:solidFill>
                <a:srgbClr val="00009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149850" y="559976"/>
            <a:ext cx="3257550" cy="3179054"/>
            <a:chOff x="5048250" y="763176"/>
            <a:chExt cx="3257550" cy="3179054"/>
          </a:xfrm>
        </p:grpSpPr>
        <p:pic>
          <p:nvPicPr>
            <p:cNvPr id="9" name="Picture 8" descr="fig_int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8250" y="763176"/>
              <a:ext cx="3257550" cy="317905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660892" y="1071602"/>
              <a:ext cx="673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1 </a:t>
              </a:r>
              <a:r>
                <a:rPr lang="en-US" b="1" dirty="0" smtClean="0"/>
                <a:t>fb</a:t>
              </a:r>
              <a:r>
                <a:rPr lang="en-US" b="1" baseline="30000" dirty="0" smtClean="0"/>
                <a:t>-1</a:t>
              </a:r>
              <a:endParaRPr lang="en-US" b="1" baseline="300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956" y="559975"/>
            <a:ext cx="3253744" cy="3175340"/>
            <a:chOff x="213356" y="763175"/>
            <a:chExt cx="3253744" cy="3175340"/>
          </a:xfrm>
        </p:grpSpPr>
        <p:pic>
          <p:nvPicPr>
            <p:cNvPr id="12" name="Picture 11" descr="fig_dsdt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356" y="763175"/>
              <a:ext cx="3253744" cy="317534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421555" y="1071602"/>
              <a:ext cx="673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1 </a:t>
              </a:r>
              <a:r>
                <a:rPr lang="en-US" b="1" dirty="0" smtClean="0"/>
                <a:t>fb</a:t>
              </a:r>
              <a:r>
                <a:rPr lang="en-US" b="1" baseline="30000" dirty="0" smtClean="0"/>
                <a:t>-1</a:t>
              </a:r>
              <a:endParaRPr lang="en-US" b="1" baseline="30000" dirty="0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314956" y="3675502"/>
            <a:ext cx="8092444" cy="268719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90800" y="3745468"/>
            <a:ext cx="3845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TO BE COMPARED </a:t>
            </a:r>
            <a:r>
              <a:rPr lang="en-US" b="1" dirty="0" smtClean="0">
                <a:solidFill>
                  <a:srgbClr val="000090"/>
                </a:solidFill>
              </a:rPr>
              <a:t>WITH (white paper)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16" name="Picture 15" descr="Screen Shot 2013-05-01 at 3.13.15 PM.png"/>
          <p:cNvPicPr>
            <a:picLocks noChangeAspect="1"/>
          </p:cNvPicPr>
          <p:nvPr/>
        </p:nvPicPr>
        <p:blipFill>
          <a:blip r:embed="rId4"/>
          <a:srcRect l="51696" t="29378" b="36060"/>
          <a:stretch>
            <a:fillRect/>
          </a:stretch>
        </p:blipFill>
        <p:spPr>
          <a:xfrm>
            <a:off x="358310" y="4078069"/>
            <a:ext cx="2892890" cy="1905000"/>
          </a:xfrm>
          <a:prstGeom prst="rect">
            <a:avLst/>
          </a:prstGeom>
        </p:spPr>
      </p:pic>
      <p:pic>
        <p:nvPicPr>
          <p:cNvPr id="17" name="Picture 16" descr="Screen Shot 2013-05-01 at 3.13.15 PM.png"/>
          <p:cNvPicPr>
            <a:picLocks noChangeAspect="1"/>
          </p:cNvPicPr>
          <p:nvPr/>
        </p:nvPicPr>
        <p:blipFill>
          <a:blip r:embed="rId4"/>
          <a:srcRect l="51696" t="64275" b="1394"/>
          <a:stretch>
            <a:fillRect/>
          </a:stretch>
        </p:blipFill>
        <p:spPr>
          <a:xfrm>
            <a:off x="5246455" y="4191000"/>
            <a:ext cx="2892890" cy="1892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22347" y="4992469"/>
            <a:ext cx="2191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~ 1 </a:t>
            </a:r>
            <a:r>
              <a:rPr lang="en-US" b="1" dirty="0" err="1" smtClean="0"/>
              <a:t>y</a:t>
            </a:r>
            <a:r>
              <a:rPr lang="en-US" b="1" dirty="0" smtClean="0"/>
              <a:t> of data taking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512289" y="0"/>
            <a:ext cx="3631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fit done on rescaled uncertainties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(no statistical fluctuations of points)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200" y="22606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|</a:t>
            </a:r>
            <a:r>
              <a:rPr lang="en-US" b="1" dirty="0" err="1" smtClean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| &gt; 0.18 GeV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1085" y="1337270"/>
            <a:ext cx="21087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Beam energy: 5x100 GeV</a:t>
            </a:r>
            <a:r>
              <a:rPr lang="en-US" sz="1400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10 &lt; Q</a:t>
            </a:r>
            <a:r>
              <a:rPr lang="en-US" sz="1400" b="1" baseline="30000" dirty="0" smtClean="0">
                <a:solidFill>
                  <a:srgbClr val="000090"/>
                </a:solidFill>
              </a:rPr>
              <a:t>2 </a:t>
            </a:r>
            <a:r>
              <a:rPr lang="en-US" sz="1400" b="1" dirty="0" smtClean="0">
                <a:solidFill>
                  <a:srgbClr val="000090"/>
                </a:solidFill>
              </a:rPr>
              <a:t>&lt; 17.78 GeV</a:t>
            </a:r>
            <a:r>
              <a:rPr lang="en-US" sz="1400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0.1 &lt; </a:t>
            </a:r>
            <a:r>
              <a:rPr lang="en-US" sz="1400" b="1" dirty="0" err="1" smtClean="0">
                <a:solidFill>
                  <a:srgbClr val="000090"/>
                </a:solidFill>
              </a:rPr>
              <a:t>x</a:t>
            </a:r>
            <a:r>
              <a:rPr lang="en-US" sz="1400" b="1" dirty="0" smtClean="0">
                <a:solidFill>
                  <a:srgbClr val="000090"/>
                </a:solidFill>
              </a:rPr>
              <a:t> &lt; 0.158</a:t>
            </a:r>
            <a:endParaRPr lang="en-US" sz="1400" b="1" baseline="300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08700" y="1257300"/>
            <a:ext cx="2659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Beam energy: 5x100 GeV</a:t>
            </a:r>
            <a:r>
              <a:rPr lang="en-US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10 &lt; Q</a:t>
            </a:r>
            <a:r>
              <a:rPr lang="en-US" b="1" baseline="30000" dirty="0" smtClean="0">
                <a:solidFill>
                  <a:srgbClr val="000090"/>
                </a:solidFill>
              </a:rPr>
              <a:t>2 </a:t>
            </a:r>
            <a:r>
              <a:rPr lang="en-US" b="1" dirty="0" smtClean="0">
                <a:solidFill>
                  <a:srgbClr val="000090"/>
                </a:solidFill>
              </a:rPr>
              <a:t>&lt; 17.78 GeV</a:t>
            </a:r>
            <a:r>
              <a:rPr lang="en-US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0.1 &lt; </a:t>
            </a:r>
            <a:r>
              <a:rPr lang="en-US" b="1" dirty="0" err="1" smtClean="0">
                <a:solidFill>
                  <a:srgbClr val="000090"/>
                </a:solidFill>
              </a:rPr>
              <a:t>x</a:t>
            </a:r>
            <a:r>
              <a:rPr lang="en-US" b="1" dirty="0" smtClean="0">
                <a:solidFill>
                  <a:srgbClr val="000090"/>
                </a:solidFill>
              </a:rPr>
              <a:t> &lt; 0.158</a:t>
            </a:r>
            <a:endParaRPr lang="en-US" b="1" baseline="30000" dirty="0">
              <a:solidFill>
                <a:srgbClr val="00009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4991" y="558800"/>
            <a:ext cx="5955772" cy="5715000"/>
            <a:chOff x="170391" y="952500"/>
            <a:chExt cx="5955772" cy="5715000"/>
          </a:xfrm>
        </p:grpSpPr>
        <p:pic>
          <p:nvPicPr>
            <p:cNvPr id="7" name="Picture 6" descr="fits_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391" y="952500"/>
              <a:ext cx="5955772" cy="5715000"/>
            </a:xfrm>
            <a:prstGeom prst="rect">
              <a:avLst/>
            </a:prstGeom>
          </p:spPr>
        </p:pic>
        <p:graphicFrame>
          <p:nvGraphicFramePr>
            <p:cNvPr id="10" name="Object 2"/>
            <p:cNvGraphicFramePr>
              <a:graphicFrameLocks noChangeAspect="1"/>
            </p:cNvGraphicFramePr>
            <p:nvPr/>
          </p:nvGraphicFramePr>
          <p:xfrm>
            <a:off x="3416300" y="5353050"/>
            <a:ext cx="2030413" cy="781050"/>
          </p:xfrm>
          <a:graphic>
            <a:graphicData uri="http://schemas.openxmlformats.org/presentationml/2006/ole">
              <p:oleObj spid="_x0000_s20482" name="Equation" r:id="rId4" imgW="1155700" imgH="444500" progId="Equation.3">
                <p:embed/>
              </p:oleObj>
            </a:graphicData>
          </a:graphic>
        </p:graphicFrame>
        <p:graphicFrame>
          <p:nvGraphicFramePr>
            <p:cNvPr id="11" name="Object 3"/>
            <p:cNvGraphicFramePr>
              <a:graphicFrameLocks noChangeAspect="1"/>
            </p:cNvGraphicFramePr>
            <p:nvPr/>
          </p:nvGraphicFramePr>
          <p:xfrm>
            <a:off x="3616325" y="2841625"/>
            <a:ext cx="1628775" cy="379413"/>
          </p:xfrm>
          <a:graphic>
            <a:graphicData uri="http://schemas.openxmlformats.org/presentationml/2006/ole">
              <p:oleObj spid="_x0000_s20483" name="Equation" r:id="rId5" imgW="927100" imgH="215900" progId="Equation.3">
                <p:embed/>
              </p:oleObj>
            </a:graphicData>
          </a:graphic>
        </p:graphicFrame>
      </p:grpSp>
      <p:sp>
        <p:nvSpPr>
          <p:cNvPr id="13" name="TextBox 12"/>
          <p:cNvSpPr txBox="1"/>
          <p:nvPr/>
        </p:nvSpPr>
        <p:spPr>
          <a:xfrm>
            <a:off x="170391" y="228600"/>
            <a:ext cx="682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sample corresponding to 1 fb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  <a:r>
              <a:rPr lang="en-US" b="1" dirty="0" smtClean="0">
                <a:solidFill>
                  <a:srgbClr val="FF0000"/>
                </a:solidFill>
              </a:rPr>
              <a:t> has been generated (NO RESCALING)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4" name="Picture 13" descr="fits.png"/>
          <p:cNvPicPr>
            <a:picLocks noChangeAspect="1"/>
          </p:cNvPicPr>
          <p:nvPr/>
        </p:nvPicPr>
        <p:blipFill>
          <a:blip r:embed="rId6"/>
          <a:srcRect r="8776" b="50000"/>
          <a:stretch>
            <a:fillRect/>
          </a:stretch>
        </p:blipFill>
        <p:spPr>
          <a:xfrm>
            <a:off x="5446713" y="4411786"/>
            <a:ext cx="3697287" cy="19445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35663" y="2616200"/>
            <a:ext cx="311432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exponential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baseline="30000" dirty="0" smtClean="0">
                <a:latin typeface="Symbol" charset="2"/>
                <a:cs typeface="Symbol" charset="2"/>
                <a:sym typeface="Wingdings"/>
              </a:rPr>
              <a:t>2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/</a:t>
            </a:r>
            <a:r>
              <a:rPr lang="en-US" dirty="0" smtClean="0">
                <a:cs typeface="Symbol" charset="2"/>
                <a:sym typeface="Wingdings"/>
              </a:rPr>
              <a:t>dof = 0.94</a:t>
            </a:r>
          </a:p>
          <a:p>
            <a:endParaRPr lang="en-US" dirty="0" smtClean="0">
              <a:cs typeface="Symbol" charset="2"/>
              <a:sym typeface="Wingdings"/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dipole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baseline="30000" dirty="0" smtClean="0">
                <a:latin typeface="Symbol" charset="2"/>
                <a:cs typeface="Symbol" charset="2"/>
                <a:sym typeface="Wingdings"/>
              </a:rPr>
              <a:t>2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/</a:t>
            </a:r>
            <a:r>
              <a:rPr lang="en-US" dirty="0" smtClean="0">
                <a:cs typeface="Symbol" charset="2"/>
                <a:sym typeface="Wingdings"/>
              </a:rPr>
              <a:t>dof = </a:t>
            </a:r>
            <a:r>
              <a:rPr lang="en-US" dirty="0" smtClean="0">
                <a:cs typeface="Symbol" charset="2"/>
                <a:sym typeface="Wingdings"/>
              </a:rPr>
              <a:t>0.89</a:t>
            </a:r>
          </a:p>
          <a:p>
            <a:endParaRPr lang="en-US" dirty="0" smtClean="0">
              <a:cs typeface="Symbol" charset="2"/>
              <a:sym typeface="Wingdings"/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dipole</a:t>
            </a:r>
            <a:r>
              <a:rPr lang="en-US" dirty="0" smtClean="0">
                <a:solidFill>
                  <a:srgbClr val="000090"/>
                </a:solidFill>
              </a:rPr>
              <a:t> (10 fb</a:t>
            </a:r>
            <a:r>
              <a:rPr lang="en-US" baseline="30000" dirty="0" smtClean="0">
                <a:solidFill>
                  <a:srgbClr val="000090"/>
                </a:solidFill>
              </a:rPr>
              <a:t>-1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c</a:t>
            </a:r>
            <a:r>
              <a:rPr lang="en-US" baseline="30000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2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/</a:t>
            </a:r>
            <a:r>
              <a:rPr lang="en-US" dirty="0" smtClean="0">
                <a:solidFill>
                  <a:srgbClr val="000090"/>
                </a:solidFill>
                <a:cs typeface="Symbol" charset="2"/>
                <a:sym typeface="Wingdings"/>
              </a:rPr>
              <a:t>dof =</a:t>
            </a:r>
            <a:r>
              <a:rPr lang="en-US" dirty="0" smtClean="0">
                <a:solidFill>
                  <a:srgbClr val="000090"/>
                </a:solidFill>
                <a:cs typeface="Symbol" charset="2"/>
                <a:sym typeface="Wingdings"/>
              </a:rPr>
              <a:t> 17.2</a:t>
            </a:r>
          </a:p>
          <a:p>
            <a:endParaRPr lang="en-US" dirty="0" smtClean="0">
              <a:cs typeface="Symbol" charset="2"/>
              <a:sym typeface="Wingding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g_i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513" y="355600"/>
            <a:ext cx="4430793" cy="4216400"/>
          </a:xfrm>
          <a:prstGeom prst="rect">
            <a:avLst/>
          </a:prstGeom>
        </p:spPr>
      </p:pic>
      <p:pic>
        <p:nvPicPr>
          <p:cNvPr id="8" name="Picture 7" descr="fig_dsd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5" y="355600"/>
            <a:ext cx="4430793" cy="421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07100" y="977900"/>
            <a:ext cx="2659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Beam energy: 5x100 GeV</a:t>
            </a:r>
            <a:r>
              <a:rPr lang="en-US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10 &lt; Q</a:t>
            </a:r>
            <a:r>
              <a:rPr lang="en-US" b="1" baseline="30000" dirty="0" smtClean="0">
                <a:solidFill>
                  <a:srgbClr val="000090"/>
                </a:solidFill>
              </a:rPr>
              <a:t>2 </a:t>
            </a:r>
            <a:r>
              <a:rPr lang="en-US" b="1" dirty="0" smtClean="0">
                <a:solidFill>
                  <a:srgbClr val="000090"/>
                </a:solidFill>
              </a:rPr>
              <a:t>&lt; 17.78 GeV</a:t>
            </a:r>
            <a:r>
              <a:rPr lang="en-US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0.1 &lt; </a:t>
            </a:r>
            <a:r>
              <a:rPr lang="en-US" b="1" dirty="0" err="1" smtClean="0">
                <a:solidFill>
                  <a:srgbClr val="000090"/>
                </a:solidFill>
              </a:rPr>
              <a:t>x</a:t>
            </a:r>
            <a:r>
              <a:rPr lang="en-US" b="1" dirty="0" smtClean="0">
                <a:solidFill>
                  <a:srgbClr val="000090"/>
                </a:solidFill>
              </a:rPr>
              <a:t> &lt; 0.158</a:t>
            </a:r>
            <a:endParaRPr lang="en-US" b="1" baseline="30000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22606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|</a:t>
            </a:r>
            <a:r>
              <a:rPr lang="en-US" b="1" dirty="0" err="1" smtClean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| &gt; 0.18 GeV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24200" y="4431268"/>
            <a:ext cx="2655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TO BE COMPARED </a:t>
            </a:r>
            <a:r>
              <a:rPr lang="en-US" b="1" dirty="0" smtClean="0">
                <a:solidFill>
                  <a:srgbClr val="000090"/>
                </a:solidFill>
              </a:rPr>
              <a:t>WITH (white paper)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16" name="Picture 15" descr="Screen Shot 2013-05-01 at 3.13.15 PM.png"/>
          <p:cNvPicPr>
            <a:picLocks noChangeAspect="1"/>
          </p:cNvPicPr>
          <p:nvPr/>
        </p:nvPicPr>
        <p:blipFill>
          <a:blip r:embed="rId4"/>
          <a:srcRect l="51696" t="29378" b="36060"/>
          <a:stretch>
            <a:fillRect/>
          </a:stretch>
        </p:blipFill>
        <p:spPr>
          <a:xfrm>
            <a:off x="307510" y="4522569"/>
            <a:ext cx="2892890" cy="1905000"/>
          </a:xfrm>
          <a:prstGeom prst="rect">
            <a:avLst/>
          </a:prstGeom>
        </p:spPr>
      </p:pic>
      <p:pic>
        <p:nvPicPr>
          <p:cNvPr id="17" name="Picture 16" descr="Screen Shot 2013-05-01 at 3.13.15 PM.png"/>
          <p:cNvPicPr>
            <a:picLocks noChangeAspect="1"/>
          </p:cNvPicPr>
          <p:nvPr/>
        </p:nvPicPr>
        <p:blipFill>
          <a:blip r:embed="rId4"/>
          <a:srcRect l="51696" t="64275" b="1394"/>
          <a:stretch>
            <a:fillRect/>
          </a:stretch>
        </p:blipFill>
        <p:spPr>
          <a:xfrm>
            <a:off x="5779855" y="4483100"/>
            <a:ext cx="2892890" cy="1892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22347" y="5525869"/>
            <a:ext cx="2191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~ 1 </a:t>
            </a:r>
            <a:r>
              <a:rPr lang="en-US" b="1" dirty="0" err="1" smtClean="0"/>
              <a:t>y</a:t>
            </a:r>
            <a:r>
              <a:rPr lang="en-US" b="1" dirty="0" smtClean="0"/>
              <a:t> of data taking</a:t>
            </a:r>
            <a:endParaRPr lang="en-US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314956" y="4482068"/>
            <a:ext cx="8351846" cy="193143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t_acceptance_5x1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387350"/>
            <a:ext cx="4320836" cy="2908798"/>
          </a:xfrm>
          <a:prstGeom prst="rect">
            <a:avLst/>
          </a:prstGeom>
        </p:spPr>
      </p:pic>
      <p:pic>
        <p:nvPicPr>
          <p:cNvPr id="8" name="Picture 7" descr="t_acceptance_5x25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3422152"/>
            <a:ext cx="4320836" cy="29087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2503" y="1504434"/>
            <a:ext cx="195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Plots from J.H. Lee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5006" y="1689100"/>
            <a:ext cx="5078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5 </a:t>
            </a:r>
            <a:r>
              <a:rPr lang="en-US" sz="2400" b="1" dirty="0" err="1" smtClean="0">
                <a:solidFill>
                  <a:srgbClr val="000090"/>
                </a:solidFill>
              </a:rPr>
              <a:t>GeV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</a:rPr>
              <a:t>x</a:t>
            </a:r>
            <a:r>
              <a:rPr lang="en-US" sz="2400" b="1" dirty="0" smtClean="0">
                <a:solidFill>
                  <a:srgbClr val="000090"/>
                </a:solidFill>
              </a:rPr>
              <a:t> 100 </a:t>
            </a:r>
            <a:r>
              <a:rPr lang="en-US" sz="2400" b="1" dirty="0" err="1" smtClean="0">
                <a:solidFill>
                  <a:srgbClr val="000090"/>
                </a:solidFill>
              </a:rPr>
              <a:t>GeV</a:t>
            </a:r>
            <a:r>
              <a:rPr lang="en-US" sz="2400" b="1" dirty="0" smtClean="0">
                <a:solidFill>
                  <a:srgbClr val="000090"/>
                </a:solidFill>
              </a:rPr>
              <a:t>:</a:t>
            </a:r>
          </a:p>
          <a:p>
            <a:pPr>
              <a:buFont typeface="Arial"/>
              <a:buChar char="•"/>
            </a:pPr>
            <a:r>
              <a:rPr lang="en-US" dirty="0" smtClean="0"/>
              <a:t> 7 </a:t>
            </a:r>
            <a:r>
              <a:rPr lang="en-US" dirty="0" err="1" smtClean="0"/>
              <a:t>m</a:t>
            </a:r>
            <a:r>
              <a:rPr lang="en-US" dirty="0" smtClean="0"/>
              <a:t> station only can cover |</a:t>
            </a:r>
            <a:r>
              <a:rPr lang="en-US" dirty="0" err="1" smtClean="0"/>
              <a:t>t</a:t>
            </a:r>
            <a:r>
              <a:rPr lang="en-US" dirty="0" smtClean="0"/>
              <a:t>| ~&gt; 0.2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20 </a:t>
            </a:r>
            <a:r>
              <a:rPr lang="en-US" dirty="0" err="1" smtClean="0"/>
              <a:t>m</a:t>
            </a:r>
            <a:r>
              <a:rPr lang="en-US" dirty="0" smtClean="0"/>
              <a:t> station goes to lower |</a:t>
            </a:r>
            <a:r>
              <a:rPr lang="en-US" dirty="0" err="1" smtClean="0"/>
              <a:t>t</a:t>
            </a:r>
            <a:r>
              <a:rPr lang="en-US" dirty="0" smtClean="0"/>
              <a:t>| but poor statistics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65006" y="4216737"/>
            <a:ext cx="5078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5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</a:rPr>
              <a:t>GeV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</a:rPr>
              <a:t>x</a:t>
            </a:r>
            <a:r>
              <a:rPr lang="en-US" sz="2400" b="1" dirty="0" smtClean="0">
                <a:solidFill>
                  <a:srgbClr val="000090"/>
                </a:solidFill>
              </a:rPr>
              <a:t> 250 </a:t>
            </a:r>
            <a:r>
              <a:rPr lang="en-US" sz="2400" b="1" dirty="0" err="1" smtClean="0">
                <a:solidFill>
                  <a:srgbClr val="000090"/>
                </a:solidFill>
              </a:rPr>
              <a:t>GeV</a:t>
            </a:r>
            <a:r>
              <a:rPr lang="en-US" sz="2400" b="1" dirty="0" smtClean="0">
                <a:solidFill>
                  <a:srgbClr val="000090"/>
                </a:solidFill>
              </a:rPr>
              <a:t>:</a:t>
            </a:r>
          </a:p>
          <a:p>
            <a:pPr>
              <a:buFont typeface="Arial"/>
              <a:buChar char="•"/>
            </a:pPr>
            <a:r>
              <a:rPr lang="en-US" dirty="0" smtClean="0"/>
              <a:t> 40 , station can cover from |t|~&gt;0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we loose a factor 10 of statistics!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8936" y="469900"/>
            <a:ext cx="44311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no cooled beams -&gt; 3 times larger beta*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what RP can catch?</a:t>
            </a:r>
          </a:p>
          <a:p>
            <a:pPr algn="ctr"/>
            <a:r>
              <a:rPr lang="en-US" sz="2000" b="1" dirty="0" smtClean="0">
                <a:solidFill>
                  <a:srgbClr val="000090"/>
                </a:solidFill>
              </a:rPr>
              <a:t>(study by </a:t>
            </a:r>
            <a:r>
              <a:rPr lang="en-US" sz="2000" b="1" dirty="0" err="1" smtClean="0">
                <a:solidFill>
                  <a:srgbClr val="000090"/>
                </a:solidFill>
              </a:rPr>
              <a:t>Jeong</a:t>
            </a:r>
            <a:r>
              <a:rPr lang="en-US" sz="2000" b="1" dirty="0" smtClean="0">
                <a:solidFill>
                  <a:srgbClr val="000090"/>
                </a:solidFill>
              </a:rPr>
              <a:t> Hun Lee)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5007" y="2832100"/>
            <a:ext cx="5078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Note: the |</a:t>
            </a:r>
            <a:r>
              <a:rPr lang="en-US" i="1" dirty="0" err="1" smtClean="0"/>
              <a:t>t</a:t>
            </a:r>
            <a:r>
              <a:rPr lang="en-US" i="1" dirty="0" smtClean="0"/>
              <a:t>| range considered for the </a:t>
            </a:r>
            <a:r>
              <a:rPr lang="en-US" i="1" dirty="0" err="1" smtClean="0"/>
              <a:t>eRHIC</a:t>
            </a:r>
            <a:r>
              <a:rPr lang="en-US" i="1" dirty="0" smtClean="0"/>
              <a:t> impact study @ 5x100 with 1 fb-1 is ~0.2&lt; |</a:t>
            </a:r>
            <a:r>
              <a:rPr lang="en-US" i="1" dirty="0" err="1" smtClean="0"/>
              <a:t>t</a:t>
            </a:r>
            <a:r>
              <a:rPr lang="en-US" i="1" dirty="0" smtClean="0"/>
              <a:t>| &lt; ~ 0.85 (limited at large-|</a:t>
            </a:r>
            <a:r>
              <a:rPr lang="en-US" i="1" dirty="0" err="1" smtClean="0"/>
              <a:t>t</a:t>
            </a:r>
            <a:r>
              <a:rPr lang="en-US" i="1" dirty="0" smtClean="0"/>
              <a:t>| by statistics)</a:t>
            </a:r>
            <a:endParaRPr lang="en-US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5220</TotalTime>
  <Words>616</Words>
  <Application>Microsoft Macintosh PowerPoint</Application>
  <PresentationFormat>On-screen Show (4:3)</PresentationFormat>
  <Paragraphs>63</Paragraphs>
  <Slides>6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Equation</vt:lpstr>
      <vt:lpstr>Update on DVCS what can we do if 1 fb-1 ? (follows from T.F. meet. 2 May 1013)  S. Fazio EIC Task Force meeting BNL – May 16th, 2013</vt:lpstr>
      <vt:lpstr>Slide 2</vt:lpstr>
      <vt:lpstr>Slide 3</vt:lpstr>
      <vt:lpstr>Slide 4</vt:lpstr>
      <vt:lpstr>Slide 5</vt:lpstr>
      <vt:lpstr>Slide 6</vt:lpstr>
    </vt:vector>
  </TitlesOfParts>
  <Manager/>
  <Company>Brookhaven National Laboratory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271</cp:revision>
  <cp:lastPrinted>2010-12-09T17:37:28Z</cp:lastPrinted>
  <dcterms:created xsi:type="dcterms:W3CDTF">2013-05-15T19:20:15Z</dcterms:created>
  <dcterms:modified xsi:type="dcterms:W3CDTF">2013-05-16T16:11:29Z</dcterms:modified>
  <cp:category/>
</cp:coreProperties>
</file>